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67" r:id="rId4"/>
    <p:sldId id="259" r:id="rId5"/>
    <p:sldId id="258" r:id="rId6"/>
    <p:sldId id="260" r:id="rId7"/>
    <p:sldId id="268" r:id="rId8"/>
    <p:sldId id="264" r:id="rId9"/>
    <p:sldId id="266" r:id="rId10"/>
    <p:sldId id="265" r:id="rId11"/>
    <p:sldId id="269" r:id="rId1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F02"/>
    <a:srgbClr val="7570B3"/>
    <a:srgbClr val="E7298A"/>
    <a:srgbClr val="1C8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592"/>
    <p:restoredTop sz="76099"/>
  </p:normalViewPr>
  <p:slideViewPr>
    <p:cSldViewPr snapToGrid="0" snapToObjects="1">
      <p:cViewPr varScale="1">
        <p:scale>
          <a:sx n="108" d="100"/>
          <a:sy n="108" d="100"/>
        </p:scale>
        <p:origin x="1952" y="200"/>
      </p:cViewPr>
      <p:guideLst>
        <p:guide orient="horz" pos="180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4569358162741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1">
                  <c:v>2.46166631478366E9</c:v>
                </c:pt>
                <c:pt idx="12">
                  <c:v>4.12881804225508E9</c:v>
                </c:pt>
                <c:pt idx="13">
                  <c:v>4.58364892164112E9</c:v>
                </c:pt>
                <c:pt idx="14">
                  <c:v>5.2854619993374E9</c:v>
                </c:pt>
                <c:pt idx="15">
                  <c:v>6.27507601647174E9</c:v>
                </c:pt>
                <c:pt idx="16">
                  <c:v>7.05759840661553E9</c:v>
                </c:pt>
                <c:pt idx="17">
                  <c:v>9.84384245548323E9</c:v>
                </c:pt>
                <c:pt idx="18">
                  <c:v>1.01905298824878E10</c:v>
                </c:pt>
                <c:pt idx="19">
                  <c:v>1.24869435057381E10</c:v>
                </c:pt>
                <c:pt idx="20">
                  <c:v>1.59368006362487E10</c:v>
                </c:pt>
                <c:pt idx="21">
                  <c:v>1.7930239399815E10</c:v>
                </c:pt>
                <c:pt idx="22">
                  <c:v>2.05365427367297E10</c:v>
                </c:pt>
                <c:pt idx="23">
                  <c:v>2.04589391552669E10</c:v>
                </c:pt>
                <c:pt idx="24">
                  <c:v>2.00382151593873E10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C8CBB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1.23086242839787E10</c:v>
                </c:pt>
                <c:pt idx="1">
                  <c:v>1.29818333333333E10</c:v>
                </c:pt>
                <c:pt idx="2">
                  <c:v>1.32535658989558E10</c:v>
                </c:pt>
                <c:pt idx="3">
                  <c:v>1.36959620192084E10</c:v>
                </c:pt>
                <c:pt idx="4">
                  <c:v>1.012202E10</c:v>
                </c:pt>
                <c:pt idx="5">
                  <c:v>1.13967065868263E10</c:v>
                </c:pt>
                <c:pt idx="6">
                  <c:v>1.37895608782435E10</c:v>
                </c:pt>
                <c:pt idx="7">
                  <c:v>1.45052339688716E10</c:v>
                </c:pt>
                <c:pt idx="8">
                  <c:v>1.52008461384615E10</c:v>
                </c:pt>
                <c:pt idx="9">
                  <c:v>1.58738759689922E10</c:v>
                </c:pt>
                <c:pt idx="10">
                  <c:v>1.93258949131254E10</c:v>
                </c:pt>
                <c:pt idx="11">
                  <c:v>2.1099833783503E10</c:v>
                </c:pt>
                <c:pt idx="12">
                  <c:v>2.15822488816592E10</c:v>
                </c:pt>
                <c:pt idx="13">
                  <c:v>2.18281446860394E10</c:v>
                </c:pt>
                <c:pt idx="14">
                  <c:v>2.50869306930693E10</c:v>
                </c:pt>
                <c:pt idx="15">
                  <c:v>2.88589655172414E10</c:v>
                </c:pt>
                <c:pt idx="16">
                  <c:v>3.33328445747801E10</c:v>
                </c:pt>
                <c:pt idx="17">
                  <c:v>4.04050060072086E10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Somalia</c:v>
                </c:pt>
              </c:strCache>
            </c:strRef>
          </c:tx>
          <c:spPr>
            <a:ln w="63500">
              <a:solidFill>
                <a:srgbClr val="7570B3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  <c:pt idx="23">
                  <c:v>5.352E9</c:v>
                </c:pt>
                <c:pt idx="24">
                  <c:v>5.707E9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North Korea</c:v>
                </c:pt>
              </c:strCache>
            </c:strRef>
          </c:tx>
          <c:spPr>
            <a:ln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0968576"/>
        <c:axId val="-2070965264"/>
      </c:scatterChart>
      <c:valAx>
        <c:axId val="-2070968576"/>
        <c:scaling>
          <c:orientation val="minMax"/>
          <c:max val="2015.0"/>
          <c:min val="199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2070965264"/>
        <c:crosses val="autoZero"/>
        <c:crossBetween val="midCat"/>
      </c:valAx>
      <c:valAx>
        <c:axId val="-2070965264"/>
        <c:scaling>
          <c:orientation val="minMax"/>
          <c:max val="5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-2070968576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4569358162741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1">
                  <c:v>2.46166631478366E9</c:v>
                </c:pt>
                <c:pt idx="12">
                  <c:v>4.12881804225508E9</c:v>
                </c:pt>
                <c:pt idx="13">
                  <c:v>4.58364892164112E9</c:v>
                </c:pt>
                <c:pt idx="14">
                  <c:v>5.2854619993374E9</c:v>
                </c:pt>
                <c:pt idx="15">
                  <c:v>6.27507601647174E9</c:v>
                </c:pt>
                <c:pt idx="16">
                  <c:v>7.05759840661553E9</c:v>
                </c:pt>
                <c:pt idx="17">
                  <c:v>9.84384245548323E9</c:v>
                </c:pt>
                <c:pt idx="18">
                  <c:v>1.01905298824878E10</c:v>
                </c:pt>
                <c:pt idx="19">
                  <c:v>1.24869435057381E10</c:v>
                </c:pt>
                <c:pt idx="20">
                  <c:v>1.59368006362487E10</c:v>
                </c:pt>
                <c:pt idx="21">
                  <c:v>1.7930239399815E10</c:v>
                </c:pt>
                <c:pt idx="22">
                  <c:v>2.05365427367297E10</c:v>
                </c:pt>
                <c:pt idx="23">
                  <c:v>2.04589391552669E10</c:v>
                </c:pt>
                <c:pt idx="24">
                  <c:v>2.00382151593873E10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C8CBB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1.23086242839787E10</c:v>
                </c:pt>
                <c:pt idx="1">
                  <c:v>1.29818333333333E10</c:v>
                </c:pt>
                <c:pt idx="2">
                  <c:v>1.32535658989558E10</c:v>
                </c:pt>
                <c:pt idx="3">
                  <c:v>1.36959620192084E10</c:v>
                </c:pt>
                <c:pt idx="4">
                  <c:v>1.012202E10</c:v>
                </c:pt>
                <c:pt idx="5">
                  <c:v>1.13967065868263E10</c:v>
                </c:pt>
                <c:pt idx="6">
                  <c:v>1.37895608782435E10</c:v>
                </c:pt>
                <c:pt idx="7">
                  <c:v>1.45052339688716E10</c:v>
                </c:pt>
                <c:pt idx="8">
                  <c:v>1.52008461384615E10</c:v>
                </c:pt>
                <c:pt idx="9">
                  <c:v>1.58738759689922E10</c:v>
                </c:pt>
                <c:pt idx="10">
                  <c:v>1.93258949131254E10</c:v>
                </c:pt>
                <c:pt idx="11">
                  <c:v>2.1099833783503E10</c:v>
                </c:pt>
                <c:pt idx="12">
                  <c:v>2.15822488816592E10</c:v>
                </c:pt>
                <c:pt idx="13">
                  <c:v>2.18281446860394E10</c:v>
                </c:pt>
                <c:pt idx="14">
                  <c:v>2.50869306930693E10</c:v>
                </c:pt>
                <c:pt idx="15">
                  <c:v>2.88589655172414E10</c:v>
                </c:pt>
                <c:pt idx="16">
                  <c:v>3.33328445747801E10</c:v>
                </c:pt>
                <c:pt idx="17">
                  <c:v>4.04050060072086E10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Somalia</c:v>
                </c:pt>
              </c:strCache>
            </c:strRef>
          </c:tx>
          <c:spPr>
            <a:ln w="63500">
              <a:solidFill>
                <a:srgbClr val="7570B3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  <c:pt idx="23">
                  <c:v>5.352E9</c:v>
                </c:pt>
                <c:pt idx="24">
                  <c:v>5.707E9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North Korea</c:v>
                </c:pt>
              </c:strCache>
            </c:strRef>
          </c:tx>
          <c:spPr>
            <a:ln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0282144"/>
        <c:axId val="-2070278848"/>
      </c:scatterChart>
      <c:valAx>
        <c:axId val="-2070282144"/>
        <c:scaling>
          <c:orientation val="minMax"/>
          <c:max val="2015.0"/>
          <c:min val="199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2070278848"/>
        <c:crosses val="autoZero"/>
        <c:crossBetween val="midCat"/>
      </c:valAx>
      <c:valAx>
        <c:axId val="-2070278848"/>
        <c:scaling>
          <c:orientation val="minMax"/>
          <c:max val="5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-2070282144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5C0A-1F45-F349-B8CE-49C371E502E5}" type="datetimeFigureOut">
              <a:rPr lang="en-US" smtClean="0"/>
              <a:t>6/20/16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2578C-70BB-6240-AB82-142D7E46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8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Having worked in</a:t>
            </a:r>
            <a:r>
              <a:rPr lang="en-US" sz="1200" baseline="0" dirty="0" smtClean="0"/>
              <a:t> multiple Sub-Saharan African countries,</a:t>
            </a:r>
          </a:p>
          <a:p>
            <a:r>
              <a:rPr lang="en-US" sz="1200" baseline="0" dirty="0" smtClean="0"/>
              <a:t>I can attest to fact that socioeconomic data that is readily available for communities in the US – that we take for granted - is often not there in emerging markets</a:t>
            </a:r>
            <a:endParaRPr lang="en-US" sz="1200" dirty="0" smtClean="0"/>
          </a:p>
          <a:p>
            <a:r>
              <a:rPr lang="en-US" sz="1200" dirty="0" smtClean="0"/>
              <a:t>This is because traditional means of getting socioeconomic data can be imprecise or unavailable</a:t>
            </a:r>
          </a:p>
          <a:p>
            <a:r>
              <a:rPr lang="en-US" sz="1200" dirty="0" smtClean="0"/>
              <a:t>For certain countries, it can be</a:t>
            </a:r>
            <a:r>
              <a:rPr lang="en-US" sz="1200" baseline="0" dirty="0" smtClean="0"/>
              <a:t> difficult to get country-level data, let alone</a:t>
            </a:r>
            <a:r>
              <a:rPr lang="en-US" sz="1200" dirty="0" smtClean="0"/>
              <a:t> subnational data at the city and provincial levels</a:t>
            </a:r>
          </a:p>
          <a:p>
            <a:r>
              <a:rPr lang="en-US" sz="1200" dirty="0" smtClean="0"/>
              <a:t>Getting good data is important</a:t>
            </a:r>
          </a:p>
          <a:p>
            <a:r>
              <a:rPr lang="en-US" sz="1200" dirty="0" smtClean="0"/>
              <a:t>For instance, GDP data is valuable to governments to make policy,</a:t>
            </a:r>
            <a:r>
              <a:rPr lang="en-US" sz="1200" baseline="0" dirty="0" smtClean="0"/>
              <a:t> consultancies, local companies, multi-nationals, and the aid industry</a:t>
            </a:r>
          </a:p>
          <a:p>
            <a:r>
              <a:rPr lang="en-US" sz="1200" baseline="0" dirty="0" smtClean="0"/>
              <a:t>Unfortunately, the best data is often locked behind paywalls or simply doesn’t exist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01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3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smtClean="0"/>
              <a:t>Let’s see an illustration of</a:t>
            </a:r>
            <a:r>
              <a:rPr lang="en-US" sz="1300" baseline="0" dirty="0" smtClean="0"/>
              <a:t> this issue using GDP data for three conflict and post-conflict countries</a:t>
            </a:r>
            <a:endParaRPr lang="en-US" sz="13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46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4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Fill in the gaps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see intertemporal</a:t>
            </a:r>
            <a:r>
              <a:rPr lang="en-US" baseline="0" dirty="0" smtClean="0"/>
              <a:t> night light data for Syria, Afghanistan, and Somalia</a:t>
            </a:r>
          </a:p>
          <a:p>
            <a:r>
              <a:rPr lang="en-US" baseline="0" dirty="0" smtClean="0"/>
              <a:t>We can use this information to fill in the gaps in GDP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from NOAA: 1992</a:t>
            </a:r>
            <a:r>
              <a:rPr lang="en-US" baseline="0" dirty="0" smtClean="0"/>
              <a:t> to 2013</a:t>
            </a:r>
          </a:p>
          <a:p>
            <a:r>
              <a:rPr lang="en-US" baseline="0" dirty="0" smtClean="0"/>
              <a:t>GDP data from World Bank</a:t>
            </a:r>
            <a:endParaRPr lang="en-US" dirty="0" smtClean="0"/>
          </a:p>
          <a:p>
            <a:r>
              <a:rPr lang="en-US" dirty="0" smtClean="0"/>
              <a:t>250 country-level linear</a:t>
            </a:r>
            <a:r>
              <a:rPr lang="en-US" baseline="0" dirty="0" smtClean="0"/>
              <a:t> regressions to model how light intensity correlates with given country’s GDP</a:t>
            </a:r>
          </a:p>
          <a:p>
            <a:r>
              <a:rPr lang="en-US" baseline="0" dirty="0" smtClean="0"/>
              <a:t>Then, I conducted the analysis for cities with populations greater than 1 million (as of 2009) to measure GDP at the local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4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45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Correlation for developed / industrialized</a:t>
            </a:r>
            <a:r>
              <a:rPr lang="en-US" sz="1200" baseline="0" dirty="0" smtClean="0"/>
              <a:t> countries may be poorer because they are already electrified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2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Going forward, we can use night light and other remote sensing imagery as</a:t>
            </a:r>
            <a:r>
              <a:rPr lang="en-US" sz="1200" baseline="0" dirty="0" smtClean="0"/>
              <a:t> proxies to measure historical and current economic activities</a:t>
            </a:r>
          </a:p>
          <a:p>
            <a:r>
              <a:rPr lang="en-US" sz="1200" baseline="0" dirty="0" smtClean="0"/>
              <a:t>The possibilities are 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2100" y="-23750"/>
            <a:ext cx="1125575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Calibri"/>
                <a:cs typeface="Calibri"/>
              </a:rPr>
              <a:t>Using Night Lights to Measure Economic Growth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Peter Rasmussen</a:t>
            </a:r>
          </a:p>
        </p:txBody>
      </p:sp>
    </p:spTree>
    <p:extLst>
      <p:ext uri="{BB962C8B-B14F-4D97-AF65-F5344CB8AC3E}">
        <p14:creationId xmlns:p14="http://schemas.microsoft.com/office/powerpoint/2010/main" val="366819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City-Level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263467"/>
            <a:ext cx="8229600" cy="1188065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Chart comparing these estimates against PwC, other estimates for </a:t>
            </a:r>
            <a:r>
              <a:rPr lang="en-US" smtClean="0"/>
              <a:t>top emerging market metros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Thank You!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9" y="3497050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2684" r="1917"/>
          <a:stretch/>
        </p:blipFill>
        <p:spPr>
          <a:xfrm>
            <a:off x="668059" y="4648287"/>
            <a:ext cx="914400" cy="891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998" t="18993" r="2597" b="17813"/>
          <a:stretch/>
        </p:blipFill>
        <p:spPr>
          <a:xfrm>
            <a:off x="667244" y="2581273"/>
            <a:ext cx="914400" cy="60568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55821" y="1216990"/>
            <a:ext cx="914400" cy="1098697"/>
          </a:xfrm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3900" b="1" dirty="0" smtClean="0"/>
              <a:t>Blog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05709"/>
              </p:ext>
            </p:extLst>
          </p:nvPr>
        </p:nvGraphicFramePr>
        <p:xfrm>
          <a:off x="1597479" y="1187073"/>
          <a:ext cx="6784950" cy="4352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4950"/>
              </a:tblGrid>
              <a:tr h="1088134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solidFill>
                            <a:srgbClr val="E7298A"/>
                          </a:solidFill>
                        </a:rPr>
                        <a:t>pgr-me.github.io</a:t>
                      </a:r>
                      <a:endParaRPr lang="en-US" sz="3200" b="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peter.gray.rasmussen@gmail.com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pgr-me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petergrayrasmussen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-505219" y="1181365"/>
            <a:ext cx="0" cy="4720671"/>
          </a:xfrm>
          <a:prstGeom prst="line">
            <a:avLst/>
          </a:prstGeom>
          <a:ln>
            <a:solidFill>
              <a:srgbClr val="E72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712368349"/>
              </p:ext>
            </p:extLst>
          </p:nvPr>
        </p:nvGraphicFramePr>
        <p:xfrm>
          <a:off x="1399831" y="1905000"/>
          <a:ext cx="6393044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8561" y="1348973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905000"/>
            <a:ext cx="92939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1C8CBB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C8CBB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512684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824" y="4299151"/>
            <a:ext cx="13709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7570B3"/>
                </a:solidFill>
                <a:latin typeface="Calibri"/>
                <a:cs typeface="Calibri"/>
              </a:rPr>
              <a:t>Somalia</a:t>
            </a:r>
            <a:endParaRPr lang="en-US" sz="2500" b="1" dirty="0">
              <a:solidFill>
                <a:srgbClr val="7570B3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46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7" name="Chart 6"/>
          <p:cNvGraphicFramePr/>
          <p:nvPr>
            <p:extLst/>
          </p:nvPr>
        </p:nvGraphicFramePr>
        <p:xfrm>
          <a:off x="1399831" y="1905000"/>
          <a:ext cx="6393044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1218561" y="1348973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905000"/>
            <a:ext cx="92939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1C8CBB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C8CBB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512684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824" y="4299151"/>
            <a:ext cx="13709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7570B3"/>
                </a:solidFill>
                <a:latin typeface="Calibri"/>
                <a:cs typeface="Calibri"/>
              </a:rPr>
              <a:t>Somalia</a:t>
            </a:r>
            <a:endParaRPr lang="en-US" sz="2500" b="1" dirty="0">
              <a:solidFill>
                <a:srgbClr val="7570B3"/>
              </a:solidFill>
              <a:latin typeface="Calibri"/>
              <a:cs typeface="Calibri"/>
            </a:endParaRPr>
          </a:p>
        </p:txBody>
      </p:sp>
      <p:sp>
        <p:nvSpPr>
          <p:cNvPr id="3" name="Oval 2"/>
          <p:cNvSpPr/>
          <p:nvPr/>
        </p:nvSpPr>
        <p:spPr>
          <a:xfrm rot="4625458">
            <a:off x="6124033" y="1707864"/>
            <a:ext cx="639918" cy="1169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5017945">
            <a:off x="3114034" y="3869999"/>
            <a:ext cx="338659" cy="2195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4760294">
            <a:off x="5759740" y="3860873"/>
            <a:ext cx="445245" cy="1988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6249" y="2467551"/>
            <a:ext cx="778430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000" dirty="0" smtClean="0">
                <a:latin typeface="Calibri"/>
                <a:cs typeface="Calibri"/>
              </a:rPr>
              <a:t>How </a:t>
            </a:r>
            <a:r>
              <a:rPr lang="en-US" sz="3000" dirty="0">
                <a:latin typeface="Calibri"/>
                <a:cs typeface="Calibri"/>
              </a:rPr>
              <a:t>do we measure economic growth in places where statistics are imprecise or unavailable?</a:t>
            </a:r>
          </a:p>
        </p:txBody>
      </p:sp>
    </p:spTree>
    <p:extLst>
      <p:ext uri="{BB962C8B-B14F-4D97-AF65-F5344CB8AC3E}">
        <p14:creationId xmlns:p14="http://schemas.microsoft.com/office/powerpoint/2010/main" val="380964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534" y="-19335"/>
            <a:ext cx="9857917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Hypothesis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4" y="2286662"/>
            <a:ext cx="7376240" cy="11880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500" b="1" dirty="0" smtClean="0"/>
              <a:t>We can use satellite </a:t>
            </a:r>
            <a:r>
              <a:rPr lang="en-US" sz="4500" b="1" dirty="0"/>
              <a:t>night </a:t>
            </a:r>
            <a:r>
              <a:rPr lang="en-US" sz="4500" b="1" dirty="0" smtClean="0"/>
              <a:t>light imagery to measure GDP</a:t>
            </a:r>
          </a:p>
        </p:txBody>
      </p:sp>
    </p:spTree>
    <p:extLst>
      <p:ext uri="{BB962C8B-B14F-4D97-AF65-F5344CB8AC3E}">
        <p14:creationId xmlns:p14="http://schemas.microsoft.com/office/powerpoint/2010/main" val="1106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Hypothesis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7" y="2333646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33646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43" y="2333646"/>
            <a:ext cx="2743200" cy="2743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6456" y="1812051"/>
            <a:ext cx="2743199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Syria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220014" y="1829943"/>
            <a:ext cx="2723585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Afghanistan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23958" y="1812050"/>
            <a:ext cx="2723586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Somalia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Methodology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09" y="2205587"/>
            <a:ext cx="1554480" cy="1554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6444" t="56104" r="6444" b="8363"/>
          <a:stretch/>
        </p:blipFill>
        <p:spPr>
          <a:xfrm>
            <a:off x="612472" y="4019568"/>
            <a:ext cx="3308954" cy="155448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1112340"/>
            <a:ext cx="4533899" cy="952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D95F02"/>
                </a:solidFill>
                <a:latin typeface="Calibri"/>
                <a:cs typeface="Calibri"/>
              </a:rPr>
              <a:t>Data</a:t>
            </a:r>
            <a:endParaRPr lang="en-US" sz="3000" b="1" dirty="0">
              <a:solidFill>
                <a:srgbClr val="D95F02"/>
              </a:solidFill>
              <a:latin typeface="Calibri"/>
              <a:cs typeface="Calibri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4159828" y="1828800"/>
            <a:ext cx="439387" cy="378087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33901" y="1112340"/>
            <a:ext cx="4610100" cy="952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D95F02"/>
                </a:solidFill>
                <a:latin typeface="Calibri"/>
                <a:cs typeface="Calibri"/>
              </a:rPr>
              <a:t>Analysis</a:t>
            </a:r>
            <a:endParaRPr lang="en-US" sz="3000" b="1" dirty="0">
              <a:solidFill>
                <a:srgbClr val="D95F02"/>
              </a:solidFill>
              <a:latin typeface="Calibri"/>
              <a:cs typeface="Calibri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53593" y="1615044"/>
            <a:ext cx="4390406" cy="38476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250+ country-level regressions</a:t>
            </a:r>
          </a:p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XXXXXX city-level regressions</a:t>
            </a:r>
          </a:p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Comparison to other datasets</a:t>
            </a:r>
          </a:p>
        </p:txBody>
      </p:sp>
    </p:spTree>
    <p:extLst>
      <p:ext uri="{BB962C8B-B14F-4D97-AF65-F5344CB8AC3E}">
        <p14:creationId xmlns:p14="http://schemas.microsoft.com/office/powerpoint/2010/main" val="4730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Country-Level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333"/>
            <a:ext cx="9144000" cy="35319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490" y="5212534"/>
            <a:ext cx="3491345" cy="365760"/>
          </a:xfrm>
          <a:prstGeom prst="rect">
            <a:avLst/>
          </a:prstGeom>
        </p:spPr>
      </p:pic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145491" y="5212534"/>
            <a:ext cx="622998" cy="36576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b="1" dirty="0" smtClean="0"/>
              <a:t>0.05</a:t>
            </a:r>
            <a:endParaRPr lang="en-US" sz="1800" b="1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277836" y="5212534"/>
            <a:ext cx="622998" cy="3657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/>
              <a:t>0.91</a:t>
            </a:r>
            <a:endParaRPr lang="en-US" sz="18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77490" y="4794314"/>
            <a:ext cx="3491345" cy="478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latin typeface="Calibri"/>
                <a:cs typeface="Calibri"/>
              </a:rPr>
              <a:t>r</a:t>
            </a:r>
            <a:r>
              <a:rPr lang="en-US" sz="3000" b="1" baseline="30000" dirty="0" smtClean="0">
                <a:latin typeface="Calibri"/>
                <a:cs typeface="Calibri"/>
              </a:rPr>
              <a:t>2</a:t>
            </a:r>
            <a:endParaRPr lang="en-US" sz="3000" b="1" baseline="30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Country-Level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68779" y="2263467"/>
            <a:ext cx="6933526" cy="1188065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/>
              <a:t>Emerging markets tend to correlate to light better than developed / industrialized markets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17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</TotalTime>
  <Words>399</Words>
  <Application>Microsoft Macintosh PowerPoint</Application>
  <PresentationFormat>On-screen Show (16:10)</PresentationFormat>
  <Paragraphs>68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Black</vt:lpstr>
      <vt:lpstr>Using Night Lights to Measure Economic Growth</vt:lpstr>
      <vt:lpstr>Issue: Data gaps in emerging markets</vt:lpstr>
      <vt:lpstr>Issue: Data gaps in emerging markets</vt:lpstr>
      <vt:lpstr>Issue: Data gaps in emerging markets</vt:lpstr>
      <vt:lpstr>Hypothesis</vt:lpstr>
      <vt:lpstr>Hypothesis</vt:lpstr>
      <vt:lpstr>Methodology</vt:lpstr>
      <vt:lpstr>Results: Country-Level Regressions</vt:lpstr>
      <vt:lpstr>Results: Country-Level Regressions</vt:lpstr>
      <vt:lpstr>Results: City-Level Regressions</vt:lpstr>
      <vt:lpstr>Thank You!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Shit</dc:title>
  <dc:creator>Peter Rasmussen</dc:creator>
  <cp:lastModifiedBy>Peter Rasmussen</cp:lastModifiedBy>
  <cp:revision>56</cp:revision>
  <dcterms:created xsi:type="dcterms:W3CDTF">2016-06-17T00:08:47Z</dcterms:created>
  <dcterms:modified xsi:type="dcterms:W3CDTF">2016-06-20T21:11:16Z</dcterms:modified>
</cp:coreProperties>
</file>